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8" r:id="rId5"/>
    <p:sldId id="273" r:id="rId6"/>
    <p:sldId id="275" r:id="rId7"/>
    <p:sldId id="282" r:id="rId8"/>
    <p:sldId id="259" r:id="rId9"/>
    <p:sldId id="281" r:id="rId10"/>
    <p:sldId id="289" r:id="rId11"/>
    <p:sldId id="290" r:id="rId12"/>
    <p:sldId id="287" r:id="rId13"/>
    <p:sldId id="283" r:id="rId14"/>
    <p:sldId id="278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000D"/>
    <a:srgbClr val="2338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694" autoAdjust="0"/>
  </p:normalViewPr>
  <p:slideViewPr>
    <p:cSldViewPr snapToGrid="0">
      <p:cViewPr varScale="1">
        <p:scale>
          <a:sx n="83" d="100"/>
          <a:sy n="83" d="100"/>
        </p:scale>
        <p:origin x="638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002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5907A4-0A3C-4BAB-AC59-E7F654651BCF}" type="datetime1">
              <a:rPr lang="ru-RU" smtClean="0"/>
              <a:t>24.10.2024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F757874-EF65-4B61-B062-40C932C8129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042CE3C8-C53F-48E7-8745-94C22FE4FB9B}" type="datetime1">
              <a:rPr lang="ru-RU" smtClean="0"/>
              <a:pPr/>
              <a:t>24.10.2024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37E2AA-278D-0B48-A5DE-00B1FC5BDAF9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2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2601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163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40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932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37E2AA-278D-0B48-A5DE-00B1FC5BDAF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783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0"/>
              <a:t>Вставка таблицы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noProof="0" smtClean="0"/>
              <a:t>24.10.2024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ru-RU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24.10.2024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Местозаполнитель таблицы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24.10.2024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/>
            </a:lvl2pPr>
            <a:lvl3pPr marL="914400" indent="0" algn="ctr">
              <a:buNone/>
              <a:defRPr lang="ru-RU"/>
            </a:lvl3pPr>
            <a:lvl4pPr marL="1371600" indent="0" algn="ctr">
              <a:buNone/>
              <a:defRPr lang="ru-RU"/>
            </a:lvl4pPr>
            <a:lvl5pPr marL="1828800" indent="0" algn="ctr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ru-RU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ru-RU" sz="1600"/>
            </a:lvl5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noProof="0" smtClean="0"/>
              <a:t>24.10.2024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ru-RU" sz="44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ru-RU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ru-RU"/>
            </a:pPr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noProof="0" smtClean="0"/>
              <a:t>24.10.2024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 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2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7" name="Рисунок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24.10.2024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24.10.2024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+ рисун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Заголовок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ru-RU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24.10.2024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24.10.2024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24.10.2024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ru-RU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ru-RU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ru-RU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ru-RU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6D8061D-18C3-4F4F-85EF-561633F58754}" type="datetimeFigureOut">
              <a:rPr lang="ru-RU" smtClean="0"/>
              <a:t>24.10.2024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BD12358-51D2-46B3-9BDE-DF29528B945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6D8061D-18C3-4F4F-85EF-561633F58754}" type="datetimeFigureOut">
              <a:rPr lang="ru-RU" smtClean="0"/>
              <a:pPr/>
              <a:t>24.10.2024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82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CBD12358-51D2-46B3-9BDE-DF29528B945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730" y="1414130"/>
            <a:ext cx="8906540" cy="2286000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rgbClr val="23380B"/>
                </a:solidFill>
              </a:rPr>
              <a:t>Построение предсказательной модели на основе </a:t>
            </a:r>
            <a:r>
              <a:rPr lang="ru-RU" dirty="0" err="1">
                <a:solidFill>
                  <a:srgbClr val="23380B"/>
                </a:solidFill>
              </a:rPr>
              <a:t>датасета</a:t>
            </a:r>
            <a:r>
              <a:rPr lang="ru-RU" dirty="0">
                <a:solidFill>
                  <a:srgbClr val="23380B"/>
                </a:solidFill>
              </a:rPr>
              <a:t> </a:t>
            </a:r>
            <a:r>
              <a:rPr lang="en-US" dirty="0">
                <a:solidFill>
                  <a:srgbClr val="23380B"/>
                </a:solidFill>
              </a:rPr>
              <a:t>Credit Approval</a:t>
            </a:r>
            <a:endParaRPr lang="ru-RU" dirty="0">
              <a:solidFill>
                <a:srgbClr val="23380B"/>
              </a:solidFill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97CFC1D8-1516-BE2C-287C-ECFC6ADC4997}"/>
              </a:ext>
            </a:extLst>
          </p:cNvPr>
          <p:cNvSpPr txBox="1">
            <a:spLocks/>
          </p:cNvSpPr>
          <p:nvPr/>
        </p:nvSpPr>
        <p:spPr>
          <a:xfrm>
            <a:off x="6096000" y="3885632"/>
            <a:ext cx="4986068" cy="4580627"/>
          </a:xfrm>
          <a:prstGeom prst="rect">
            <a:avLst/>
          </a:prstGeom>
          <a:noFill/>
        </p:spPr>
        <p:txBody>
          <a:bodyPr rtlCol="0" anchor="t">
            <a:normAutofit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800" dirty="0"/>
              <a:t>Выполнила: </a:t>
            </a:r>
          </a:p>
          <a:p>
            <a:pPr marL="0" indent="0" algn="r">
              <a:spcBef>
                <a:spcPts val="300"/>
              </a:spcBef>
              <a:buNone/>
            </a:pPr>
            <a:r>
              <a:rPr lang="ru-RU" sz="1800" dirty="0"/>
              <a:t>Гринина Юлия Андреевна</a:t>
            </a:r>
          </a:p>
          <a:p>
            <a:pPr marL="0" indent="0" algn="r">
              <a:spcBef>
                <a:spcPts val="300"/>
              </a:spcBef>
              <a:buNone/>
            </a:pPr>
            <a:r>
              <a:rPr lang="ru-RU" sz="1800" dirty="0"/>
              <a:t>Студентка НИУ ВШЭ – НН</a:t>
            </a:r>
          </a:p>
          <a:p>
            <a:pPr marL="0" indent="0" algn="r">
              <a:spcBef>
                <a:spcPts val="300"/>
              </a:spcBef>
              <a:buNone/>
            </a:pPr>
            <a:r>
              <a:rPr lang="ru-RU" sz="1800" dirty="0"/>
              <a:t>Факультет Экономики и Менеджмента</a:t>
            </a:r>
          </a:p>
          <a:p>
            <a:pPr marL="0" indent="0" algn="r">
              <a:spcBef>
                <a:spcPts val="300"/>
              </a:spcBef>
              <a:buNone/>
            </a:pPr>
            <a:r>
              <a:rPr lang="ru-RU" sz="1800" dirty="0"/>
              <a:t>22МББЭ5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493854"/>
            <a:ext cx="10007278" cy="1283843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Метод К-</a:t>
            </a:r>
            <a:r>
              <a:rPr lang="en-US" dirty="0"/>
              <a:t>means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2127" y="2034607"/>
            <a:ext cx="3275746" cy="503152"/>
          </a:xfrm>
          <a:noFill/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Было выделено 4 кластера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2CE7407-C1B5-C437-445E-855DBBE93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361" y="1933492"/>
            <a:ext cx="4822197" cy="366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C4335575-8F2A-A945-20A3-17FC95BF3018}"/>
              </a:ext>
            </a:extLst>
          </p:cNvPr>
          <p:cNvSpPr txBox="1">
            <a:spLocks/>
          </p:cNvSpPr>
          <p:nvPr/>
        </p:nvSpPr>
        <p:spPr>
          <a:xfrm>
            <a:off x="2288022" y="3109857"/>
            <a:ext cx="3876339" cy="12838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143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600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Коэффициент силуэта </a:t>
            </a:r>
          </a:p>
          <a:p>
            <a:endParaRPr lang="en-US" b="0" dirty="0">
              <a:solidFill>
                <a:srgbClr val="67000D"/>
              </a:solidFill>
              <a:effectLst/>
              <a:latin typeface="Courier New" panose="02070309020205020404" pitchFamily="49" charset="0"/>
            </a:endParaRPr>
          </a:p>
          <a:p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CFE541FA-4630-92BA-F176-FF7C55464D6A}"/>
              </a:ext>
            </a:extLst>
          </p:cNvPr>
          <p:cNvSpPr txBox="1">
            <a:spLocks/>
          </p:cNvSpPr>
          <p:nvPr/>
        </p:nvSpPr>
        <p:spPr>
          <a:xfrm>
            <a:off x="1512530" y="4557857"/>
            <a:ext cx="4094941" cy="128384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143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600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Один из кластеров (жёлтым цветом) можно считать шумом (выбросом)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F25408E8-9BA4-C42C-82D0-DB99D42D9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209812"/>
              </p:ext>
            </p:extLst>
          </p:nvPr>
        </p:nvGraphicFramePr>
        <p:xfrm>
          <a:off x="1092361" y="3650977"/>
          <a:ext cx="4935280" cy="36576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2467640">
                  <a:extLst>
                    <a:ext uri="{9D8B030D-6E8A-4147-A177-3AD203B41FA5}">
                      <a16:colId xmlns:a16="http://schemas.microsoft.com/office/drawing/2014/main" val="3284913241"/>
                    </a:ext>
                  </a:extLst>
                </a:gridCol>
                <a:gridCol w="2467640">
                  <a:extLst>
                    <a:ext uri="{9D8B030D-6E8A-4147-A177-3AD203B41FA5}">
                      <a16:colId xmlns:a16="http://schemas.microsoft.com/office/drawing/2014/main" val="500141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rgbClr val="67000D"/>
                          </a:solidFill>
                          <a:effectLst/>
                          <a:latin typeface="Courier New" panose="02070309020205020404" pitchFamily="49" charset="0"/>
                        </a:rPr>
                        <a:t>silhouette_score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rgbClr val="67000D"/>
                          </a:solidFill>
                          <a:effectLst/>
                          <a:latin typeface="Courier New" panose="02070309020205020404" pitchFamily="49" charset="0"/>
                        </a:rPr>
                        <a:t>0.59828867932751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84941"/>
                  </a:ext>
                </a:extLst>
              </a:tr>
            </a:tbl>
          </a:graphicData>
        </a:graphic>
      </p:graphicFrame>
      <p:sp>
        <p:nvSpPr>
          <p:cNvPr id="11" name="Овал 10">
            <a:extLst>
              <a:ext uri="{FF2B5EF4-FFF2-40B4-BE49-F238E27FC236}">
                <a16:creationId xmlns:a16="http://schemas.microsoft.com/office/drawing/2014/main" id="{D6C1562C-1649-C01B-58DF-131824251A48}"/>
              </a:ext>
            </a:extLst>
          </p:cNvPr>
          <p:cNvSpPr/>
          <p:nvPr/>
        </p:nvSpPr>
        <p:spPr>
          <a:xfrm rot="234927">
            <a:off x="965714" y="1826197"/>
            <a:ext cx="4645556" cy="8187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64467"/>
            <a:ext cx="3905250" cy="3032567"/>
          </a:xfrm>
          <a:noFill/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усеченные противолежащие углы 3">
            <a:extLst>
              <a:ext uri="{FF2B5EF4-FFF2-40B4-BE49-F238E27FC236}">
                <a16:creationId xmlns:a16="http://schemas.microsoft.com/office/drawing/2014/main" id="{793EFF81-3130-8CB9-083F-A5CFCBA6A3EA}"/>
              </a:ext>
            </a:extLst>
          </p:cNvPr>
          <p:cNvSpPr/>
          <p:nvPr/>
        </p:nvSpPr>
        <p:spPr>
          <a:xfrm rot="21445506">
            <a:off x="340242" y="133164"/>
            <a:ext cx="5943600" cy="680484"/>
          </a:xfrm>
          <a:prstGeom prst="snip2DiagRect">
            <a:avLst>
              <a:gd name="adj1" fmla="val 0"/>
              <a:gd name="adj2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8" y="310753"/>
            <a:ext cx="6475228" cy="4580626"/>
          </a:xfrm>
          <a:noFill/>
        </p:spPr>
        <p:txBody>
          <a:bodyPr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Основная задача – </a:t>
            </a:r>
            <a:r>
              <a:rPr lang="ru-RU" sz="2800" dirty="0"/>
              <a:t>классифицировать заявки на получение кредитных карт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32" y="1701209"/>
            <a:ext cx="8106221" cy="5016159"/>
          </a:xfrm>
          <a:noFill/>
        </p:spPr>
        <p:txBody>
          <a:bodyPr rtlCol="0" anchor="t">
            <a:normAutofit fontScale="77500" lnSpcReduction="20000"/>
          </a:bodyPr>
          <a:lstStyle>
            <a:defPPr>
              <a:defRPr lang="ru-RU"/>
            </a:defPPr>
          </a:lstStyle>
          <a:p>
            <a:pPr rtl="0">
              <a:spcBef>
                <a:spcPts val="300"/>
              </a:spcBef>
              <a:spcAft>
                <a:spcPts val="0"/>
              </a:spcAft>
            </a:pPr>
            <a:r>
              <a:rPr lang="ru-RU" b="1" dirty="0">
                <a:solidFill>
                  <a:schemeClr val="accent5">
                    <a:lumMod val="25000"/>
                  </a:schemeClr>
                </a:solidFill>
              </a:rPr>
              <a:t>Данные для обучения –</a:t>
            </a:r>
          </a:p>
          <a:p>
            <a:pPr rtl="0">
              <a:spcBef>
                <a:spcPts val="300"/>
              </a:spcBef>
              <a:spcAft>
                <a:spcPts val="0"/>
              </a:spcAft>
            </a:pPr>
            <a:r>
              <a:rPr lang="ru-RU" dirty="0"/>
              <a:t>Данные из приложения для работы с заявками на получение кредитных карт</a:t>
            </a:r>
          </a:p>
          <a:p>
            <a:pPr rtl="0"/>
            <a:endParaRPr lang="ru-RU" b="1" dirty="0">
              <a:solidFill>
                <a:schemeClr val="accent5">
                  <a:lumMod val="25000"/>
                </a:schemeClr>
              </a:solidFill>
            </a:endParaRPr>
          </a:p>
          <a:p>
            <a:pPr rtl="0">
              <a:spcBef>
                <a:spcPts val="300"/>
              </a:spcBef>
              <a:spcAft>
                <a:spcPts val="0"/>
              </a:spcAft>
            </a:pPr>
            <a:r>
              <a:rPr lang="ru-RU" b="1" dirty="0">
                <a:solidFill>
                  <a:schemeClr val="accent5">
                    <a:lumMod val="25000"/>
                  </a:schemeClr>
                </a:solidFill>
              </a:rPr>
              <a:t>Целевая переменная </a:t>
            </a:r>
            <a:r>
              <a:rPr lang="ru-RU" dirty="0">
                <a:solidFill>
                  <a:schemeClr val="accent5">
                    <a:lumMod val="25000"/>
                  </a:schemeClr>
                </a:solidFill>
              </a:rPr>
              <a:t>– </a:t>
            </a:r>
          </a:p>
          <a:p>
            <a:pPr rtl="0">
              <a:spcBef>
                <a:spcPts val="300"/>
              </a:spcBef>
              <a:spcAft>
                <a:spcPts val="0"/>
              </a:spcAft>
            </a:pPr>
            <a:r>
              <a:rPr lang="en-US" dirty="0"/>
              <a:t>Credit </a:t>
            </a:r>
            <a:r>
              <a:rPr lang="ru-RU" dirty="0"/>
              <a:t>качественная бинарная переменная со значениями +/- разрешение или отказ в выдаче карты</a:t>
            </a:r>
          </a:p>
          <a:p>
            <a:pPr rtl="0">
              <a:spcBef>
                <a:spcPts val="300"/>
              </a:spcBef>
              <a:spcAft>
                <a:spcPts val="0"/>
              </a:spcAft>
            </a:pPr>
            <a:endParaRPr lang="ru-RU" dirty="0"/>
          </a:p>
          <a:p>
            <a:pPr rtl="0">
              <a:spcBef>
                <a:spcPts val="300"/>
              </a:spcBef>
              <a:spcAft>
                <a:spcPts val="0"/>
              </a:spcAft>
            </a:pPr>
            <a:r>
              <a:rPr lang="ru-RU" b="1" dirty="0">
                <a:solidFill>
                  <a:schemeClr val="accent5">
                    <a:lumMod val="25000"/>
                  </a:schemeClr>
                </a:solidFill>
              </a:rPr>
              <a:t>Параметры</a:t>
            </a:r>
            <a:r>
              <a:rPr lang="ru-RU" dirty="0">
                <a:solidFill>
                  <a:schemeClr val="accent5">
                    <a:lumMod val="25000"/>
                  </a:schemeClr>
                </a:solidFill>
              </a:rPr>
              <a:t> – </a:t>
            </a:r>
          </a:p>
          <a:p>
            <a:pPr rtl="0">
              <a:spcBef>
                <a:spcPts val="300"/>
              </a:spcBef>
              <a:spcAft>
                <a:spcPts val="0"/>
              </a:spcAft>
            </a:pPr>
            <a:r>
              <a:rPr lang="ru-RU" dirty="0"/>
              <a:t>зашифрованные атрибуты, называемые А1, А2…А15, сами значения также были зашифрованы для сохранения конфиденциальности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dirty="0" err="1">
                <a:solidFill>
                  <a:srgbClr val="23380B"/>
                </a:solidFill>
              </a:rPr>
              <a:t>Препроцессинг</a:t>
            </a:r>
            <a:endParaRPr lang="ru-RU" dirty="0">
              <a:solidFill>
                <a:srgbClr val="23380B"/>
              </a:solidFill>
            </a:endParaRPr>
          </a:p>
        </p:txBody>
      </p:sp>
      <p:pic>
        <p:nvPicPr>
          <p:cNvPr id="10" name="Рисунок 16" descr="член коллектива&#10;">
            <a:extLst>
              <a:ext uri="{FF2B5EF4-FFF2-40B4-BE49-F238E27FC236}">
                <a16:creationId xmlns:a16="http://schemas.microsoft.com/office/drawing/2014/main" id="{A7CE32F5-A0B3-2021-DCFD-DD6B651F75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r="76"/>
          <a:stretch/>
        </p:blipFill>
        <p:spPr>
          <a:xfrm>
            <a:off x="6084424" y="787077"/>
            <a:ext cx="5166167" cy="5289631"/>
          </a:xfrm>
        </p:spPr>
      </p:pic>
      <p:pic>
        <p:nvPicPr>
          <p:cNvPr id="1028" name="Picture 4" descr="laptop computer on glass-top table">
            <a:extLst>
              <a:ext uri="{FF2B5EF4-FFF2-40B4-BE49-F238E27FC236}">
                <a16:creationId xmlns:a16="http://schemas.microsoft.com/office/drawing/2014/main" id="{950087DB-AA2C-24A3-F1B2-EFC028B34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6"/>
          <a:stretch/>
        </p:blipFill>
        <p:spPr bwMode="auto">
          <a:xfrm>
            <a:off x="5996764" y="798653"/>
            <a:ext cx="5253828" cy="5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070233" y="1488559"/>
            <a:ext cx="5025767" cy="4682719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ru-RU"/>
            </a:defPPr>
          </a:lstStyle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ru-RU" dirty="0"/>
              <a:t>В </a:t>
            </a:r>
            <a:r>
              <a:rPr lang="ru-RU" dirty="0" err="1"/>
              <a:t>датасете</a:t>
            </a:r>
            <a:r>
              <a:rPr lang="ru-RU" dirty="0"/>
              <a:t> встречались ошибочные значения в виде «?» - далее были заменены на пропуски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ru-RU" dirty="0"/>
              <a:t>Переменных с высокой корреляцией не было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ru-RU" dirty="0"/>
              <a:t>Два параметра А2 и А14 будучи числовыми были отнесены к качественным. Данные параметры были удалены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ru-RU" dirty="0"/>
              <a:t>Для категориальных небинарных переменных был применен метод </a:t>
            </a:r>
            <a:r>
              <a:rPr lang="en-US" b="0" i="0" dirty="0">
                <a:solidFill>
                  <a:schemeClr val="accent5">
                    <a:lumMod val="25000"/>
                  </a:schemeClr>
                </a:solidFill>
                <a:effectLst/>
                <a:latin typeface="Roboto" panose="02000000000000000000" pitchFamily="2" charset="0"/>
              </a:rPr>
              <a:t>One-hot-encoding</a:t>
            </a:r>
            <a:r>
              <a:rPr lang="ru-RU" b="0" i="0" dirty="0">
                <a:solidFill>
                  <a:schemeClr val="accent5">
                    <a:lumMod val="2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ru-RU" dirty="0"/>
              <a:t>Числовые переменные были стандартизированы в связи в различной размерностью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F305557-0772-DF06-B77F-34634053C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92" y="1116419"/>
            <a:ext cx="49053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8748" y="2694957"/>
            <a:ext cx="5454503" cy="734043"/>
          </a:xfrm>
          <a:noFill/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Задача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479958"/>
            <a:ext cx="9653286" cy="1158254"/>
          </a:xfrm>
          <a:noFill/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KNN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69357" y="1672270"/>
            <a:ext cx="4062711" cy="890175"/>
          </a:xfrm>
          <a:noFill/>
        </p:spPr>
        <p:txBody>
          <a:bodyPr rtlCol="0">
            <a:normAutofit lnSpcReduction="1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По умолчанию было использование значение ближайших соседей </a:t>
            </a:r>
            <a:r>
              <a:rPr lang="en-US" dirty="0" err="1"/>
              <a:t>n_neighbors</a:t>
            </a:r>
            <a:r>
              <a:rPr lang="en-US" dirty="0"/>
              <a:t>=</a:t>
            </a:r>
            <a:r>
              <a:rPr lang="ru-RU" dirty="0"/>
              <a:t>3</a:t>
            </a:r>
          </a:p>
          <a:p>
            <a:pPr rtl="0"/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E851B7-0B77-42E2-CD81-294C47997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99" y="2076363"/>
            <a:ext cx="4248361" cy="330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779A463-4B7E-CAE4-8A1B-02EF2D138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268663"/>
              </p:ext>
            </p:extLst>
          </p:nvPr>
        </p:nvGraphicFramePr>
        <p:xfrm>
          <a:off x="1269357" y="2544155"/>
          <a:ext cx="4248362" cy="146304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2124181">
                  <a:extLst>
                    <a:ext uri="{9D8B030D-6E8A-4147-A177-3AD203B41FA5}">
                      <a16:colId xmlns:a16="http://schemas.microsoft.com/office/drawing/2014/main" val="3311925989"/>
                    </a:ext>
                  </a:extLst>
                </a:gridCol>
                <a:gridCol w="2124181">
                  <a:extLst>
                    <a:ext uri="{9D8B030D-6E8A-4147-A177-3AD203B41FA5}">
                      <a16:colId xmlns:a16="http://schemas.microsoft.com/office/drawing/2014/main" val="2351197905"/>
                    </a:ext>
                  </a:extLst>
                </a:gridCol>
              </a:tblGrid>
              <a:tr h="306945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0.8115942028985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714436"/>
                  </a:ext>
                </a:extLst>
              </a:tr>
              <a:tr h="311209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0.8107136565082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353794"/>
                  </a:ext>
                </a:extLst>
              </a:tr>
              <a:tr h="311209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0.8129518605861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487428"/>
                  </a:ext>
                </a:extLst>
              </a:tr>
              <a:tr h="311209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0.8115942028985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61684"/>
                  </a:ext>
                </a:extLst>
              </a:tr>
            </a:tbl>
          </a:graphicData>
        </a:graphic>
      </p:graphicFrame>
      <p:sp>
        <p:nvSpPr>
          <p:cNvPr id="8" name="Объект 2">
            <a:extLst>
              <a:ext uri="{FF2B5EF4-FFF2-40B4-BE49-F238E27FC236}">
                <a16:creationId xmlns:a16="http://schemas.microsoft.com/office/drawing/2014/main" id="{31EDB075-1CA7-CFF8-CFF1-665A2C94B01F}"/>
              </a:ext>
            </a:extLst>
          </p:cNvPr>
          <p:cNvSpPr txBox="1">
            <a:spLocks/>
          </p:cNvSpPr>
          <p:nvPr/>
        </p:nvSpPr>
        <p:spPr>
          <a:xfrm>
            <a:off x="1269357" y="4216996"/>
            <a:ext cx="4062711" cy="8901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Подбором было выявлено оптимальное значение </a:t>
            </a:r>
            <a:r>
              <a:rPr lang="ru-RU" dirty="0" err="1"/>
              <a:t>n_neighbors</a:t>
            </a:r>
            <a:r>
              <a:rPr lang="ru-RU" dirty="0"/>
              <a:t>=10</a:t>
            </a:r>
          </a:p>
          <a:p>
            <a:endParaRPr lang="ru-RU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3BE7E9B-D3BF-1514-5C69-D600AB968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296971"/>
              </p:ext>
            </p:extLst>
          </p:nvPr>
        </p:nvGraphicFramePr>
        <p:xfrm>
          <a:off x="1269357" y="5094486"/>
          <a:ext cx="4248362" cy="36576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2124181">
                  <a:extLst>
                    <a:ext uri="{9D8B030D-6E8A-4147-A177-3AD203B41FA5}">
                      <a16:colId xmlns:a16="http://schemas.microsoft.com/office/drawing/2014/main" val="3440948260"/>
                    </a:ext>
                  </a:extLst>
                </a:gridCol>
                <a:gridCol w="2124181">
                  <a:extLst>
                    <a:ext uri="{9D8B030D-6E8A-4147-A177-3AD203B41FA5}">
                      <a16:colId xmlns:a16="http://schemas.microsoft.com/office/drawing/2014/main" val="3092159577"/>
                    </a:ext>
                  </a:extLst>
                </a:gridCol>
              </a:tblGrid>
              <a:tr h="311209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0.8256203286042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3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C24095-37A4-4107-2FE5-08884D221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86540"/>
            <a:ext cx="4863302" cy="409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5A7BB31F-6D6E-4DF5-2B4A-5A5EABE22749}"/>
              </a:ext>
            </a:extLst>
          </p:cNvPr>
          <p:cNvSpPr txBox="1">
            <a:spLocks/>
          </p:cNvSpPr>
          <p:nvPr/>
        </p:nvSpPr>
        <p:spPr>
          <a:xfrm>
            <a:off x="1232698" y="1286540"/>
            <a:ext cx="4004392" cy="669851"/>
          </a:xfrm>
          <a:prstGeom prst="rect">
            <a:avLst/>
          </a:prstGeom>
          <a:noFill/>
        </p:spPr>
        <p:txBody>
          <a:bodyPr rtlCol="0">
            <a:normAutofit fontScale="62500" lnSpcReduction="20000"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Был добавлен второй </a:t>
            </a:r>
            <a:r>
              <a:rPr lang="ru-RU" dirty="0" err="1"/>
              <a:t>гиперпараметр</a:t>
            </a:r>
            <a:r>
              <a:rPr lang="en-US" dirty="0"/>
              <a:t> p </a:t>
            </a:r>
            <a:r>
              <a:rPr lang="ru-RU" dirty="0"/>
              <a:t>по умолчанию равный 1</a:t>
            </a:r>
          </a:p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016A5D9-BEF2-0469-C06D-84E7A8ABA559}"/>
              </a:ext>
            </a:extLst>
          </p:cNvPr>
          <p:cNvSpPr txBox="1">
            <a:spLocks/>
          </p:cNvSpPr>
          <p:nvPr/>
        </p:nvSpPr>
        <p:spPr>
          <a:xfrm>
            <a:off x="1232698" y="2060589"/>
            <a:ext cx="4004392" cy="818706"/>
          </a:xfrm>
          <a:prstGeom prst="rect">
            <a:avLst/>
          </a:prstGeom>
          <a:noFill/>
        </p:spPr>
        <p:txBody>
          <a:bodyPr rtlCol="0">
            <a:normAutofit fontScale="62500" lnSpcReduction="20000"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Оптимизированные значения: </a:t>
            </a:r>
            <a:r>
              <a:rPr lang="en-US" dirty="0"/>
              <a:t>p = 1, </a:t>
            </a:r>
            <a:r>
              <a:rPr lang="en-US" dirty="0" err="1"/>
              <a:t>n_neighbors</a:t>
            </a:r>
            <a:r>
              <a:rPr lang="en-US" dirty="0"/>
              <a:t> = </a:t>
            </a:r>
            <a:r>
              <a:rPr lang="ru-RU" dirty="0"/>
              <a:t>3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EE013A8-67AF-5708-B438-1AA076AE5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449989"/>
              </p:ext>
            </p:extLst>
          </p:nvPr>
        </p:nvGraphicFramePr>
        <p:xfrm>
          <a:off x="1232698" y="2696415"/>
          <a:ext cx="4248362" cy="36576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2124181">
                  <a:extLst>
                    <a:ext uri="{9D8B030D-6E8A-4147-A177-3AD203B41FA5}">
                      <a16:colId xmlns:a16="http://schemas.microsoft.com/office/drawing/2014/main" val="1809241459"/>
                    </a:ext>
                  </a:extLst>
                </a:gridCol>
                <a:gridCol w="2124181">
                  <a:extLst>
                    <a:ext uri="{9D8B030D-6E8A-4147-A177-3AD203B41FA5}">
                      <a16:colId xmlns:a16="http://schemas.microsoft.com/office/drawing/2014/main" val="3203604075"/>
                    </a:ext>
                  </a:extLst>
                </a:gridCol>
              </a:tblGrid>
              <a:tr h="311209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0.91666666666666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404127"/>
                  </a:ext>
                </a:extLst>
              </a:tr>
            </a:tbl>
          </a:graphicData>
        </a:graphic>
      </p:graphicFrame>
      <p:sp>
        <p:nvSpPr>
          <p:cNvPr id="8" name="Овал 7">
            <a:extLst>
              <a:ext uri="{FF2B5EF4-FFF2-40B4-BE49-F238E27FC236}">
                <a16:creationId xmlns:a16="http://schemas.microsoft.com/office/drawing/2014/main" id="{24525640-E934-4B5F-53BA-4FDB891B1703}"/>
              </a:ext>
            </a:extLst>
          </p:cNvPr>
          <p:cNvSpPr/>
          <p:nvPr/>
        </p:nvSpPr>
        <p:spPr>
          <a:xfrm rot="234927">
            <a:off x="912116" y="1084229"/>
            <a:ext cx="4645556" cy="8187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50D4528-AC88-67AE-51C3-803A51C2C06E}"/>
              </a:ext>
            </a:extLst>
          </p:cNvPr>
          <p:cNvSpPr txBox="1">
            <a:spLocks/>
          </p:cNvSpPr>
          <p:nvPr/>
        </p:nvSpPr>
        <p:spPr>
          <a:xfrm>
            <a:off x="1232697" y="3288647"/>
            <a:ext cx="4248361" cy="1134013"/>
          </a:xfrm>
          <a:prstGeom prst="rect">
            <a:avLst/>
          </a:prstGeom>
          <a:noFill/>
        </p:spPr>
        <p:txBody>
          <a:bodyPr rtlCol="0">
            <a:normAutofit fontScale="47500" lnSpcReduction="20000"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800" dirty="0"/>
              <a:t>Таким образом, значение метрики возросло на 0.1 (то есть возросла точность предсказаний обученной модели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C4B1E7E-9C86-C540-AC78-E671F787033F}"/>
              </a:ext>
            </a:extLst>
          </p:cNvPr>
          <p:cNvSpPr txBox="1">
            <a:spLocks/>
          </p:cNvSpPr>
          <p:nvPr/>
        </p:nvSpPr>
        <p:spPr>
          <a:xfrm>
            <a:off x="1084521" y="4314557"/>
            <a:ext cx="5114260" cy="1706771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100 - предсказана выдача карты, карта выдана</a:t>
            </a:r>
          </a:p>
          <a:p>
            <a:r>
              <a:rPr lang="ru-RU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72 - предсказан отказ в выдаче, карта не выдана</a:t>
            </a:r>
          </a:p>
          <a:p>
            <a:r>
              <a:rPr lang="ru-RU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25 - предсказана выдача, на самом деле отказ в выдаче</a:t>
            </a:r>
          </a:p>
          <a:p>
            <a:r>
              <a:rPr lang="ru-RU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10 - предсказан отказ, на самом деле карта выдана</a:t>
            </a:r>
          </a:p>
          <a:p>
            <a:pPr marL="0" indent="0">
              <a:buNone/>
            </a:pPr>
            <a:r>
              <a:rPr lang="ru-RU" sz="1100" dirty="0">
                <a:solidFill>
                  <a:srgbClr val="C00000"/>
                </a:solidFill>
                <a:latin typeface="Courier New" panose="02070309020205020404" pitchFamily="49" charset="0"/>
              </a:rPr>
              <a:t>Итого 172 правильно предсказанных значений</a:t>
            </a:r>
            <a:endParaRPr lang="ru-RU" sz="1100" b="0" dirty="0">
              <a:solidFill>
                <a:srgbClr val="C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/>
              <a:t> </a:t>
            </a:r>
            <a:endParaRPr lang="ru-RU" sz="1000" dirty="0"/>
          </a:p>
          <a:p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80965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8CE4C-A974-F81E-98CB-1C0D63DE6F3E}"/>
              </a:ext>
            </a:extLst>
          </p:cNvPr>
          <p:cNvSpPr txBox="1">
            <a:spLocks/>
          </p:cNvSpPr>
          <p:nvPr/>
        </p:nvSpPr>
        <p:spPr>
          <a:xfrm>
            <a:off x="1269357" y="719455"/>
            <a:ext cx="9653286" cy="1158254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SVC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A7BB31F-6D6E-4DF5-2B4A-5A5EABE22749}"/>
              </a:ext>
            </a:extLst>
          </p:cNvPr>
          <p:cNvSpPr txBox="1">
            <a:spLocks/>
          </p:cNvSpPr>
          <p:nvPr/>
        </p:nvSpPr>
        <p:spPr>
          <a:xfrm>
            <a:off x="1476666" y="1282285"/>
            <a:ext cx="4004392" cy="669851"/>
          </a:xfrm>
          <a:prstGeom prst="rect">
            <a:avLst/>
          </a:prstGeom>
          <a:noFill/>
        </p:spPr>
        <p:txBody>
          <a:bodyPr rtlCol="0">
            <a:normAutofit fontScale="92500" lnSpcReduction="20000"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Был рассмотрен метод опорных векторов</a:t>
            </a:r>
          </a:p>
          <a:p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50D4528-AC88-67AE-51C3-803A51C2C06E}"/>
              </a:ext>
            </a:extLst>
          </p:cNvPr>
          <p:cNvSpPr txBox="1">
            <a:spLocks/>
          </p:cNvSpPr>
          <p:nvPr/>
        </p:nvSpPr>
        <p:spPr>
          <a:xfrm>
            <a:off x="1184824" y="3855102"/>
            <a:ext cx="4248361" cy="1134013"/>
          </a:xfrm>
          <a:prstGeom prst="rect">
            <a:avLst/>
          </a:prstGeom>
          <a:noFill/>
        </p:spPr>
        <p:txBody>
          <a:bodyPr rtlCol="0">
            <a:normAutofit fontScale="47500" lnSpcReduction="20000"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800" dirty="0"/>
              <a:t>Таким образом, значение метрик при методе </a:t>
            </a:r>
            <a:r>
              <a:rPr lang="en-US" sz="3800" dirty="0"/>
              <a:t>KNN </a:t>
            </a:r>
            <a:r>
              <a:rPr lang="ru-RU" sz="3800" dirty="0"/>
              <a:t>с неоптимизированными значениями </a:t>
            </a:r>
            <a:r>
              <a:rPr lang="ru-RU" sz="3800" b="1" dirty="0">
                <a:solidFill>
                  <a:srgbClr val="67000D"/>
                </a:solidFill>
              </a:rPr>
              <a:t>меньше</a:t>
            </a:r>
            <a:r>
              <a:rPr lang="ru-RU" sz="3800" dirty="0"/>
              <a:t>, чем при методе </a:t>
            </a:r>
            <a:r>
              <a:rPr lang="en-US" sz="3800" dirty="0"/>
              <a:t>SVC</a:t>
            </a:r>
            <a:endParaRPr lang="ru-RU" dirty="0"/>
          </a:p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C4B1E7E-9C86-C540-AC78-E671F787033F}"/>
              </a:ext>
            </a:extLst>
          </p:cNvPr>
          <p:cNvSpPr txBox="1">
            <a:spLocks/>
          </p:cNvSpPr>
          <p:nvPr/>
        </p:nvSpPr>
        <p:spPr>
          <a:xfrm>
            <a:off x="1084521" y="4674541"/>
            <a:ext cx="5114260" cy="1706771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defPPr>
              <a:defRPr lang="ru-RU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85</a:t>
            </a:r>
            <a:r>
              <a:rPr lang="ru-RU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 - предсказана выдача карты, карта выдана</a:t>
            </a:r>
          </a:p>
          <a:p>
            <a:r>
              <a:rPr lang="en-US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88</a:t>
            </a:r>
            <a:r>
              <a:rPr lang="ru-RU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 - предсказан отказ в выдаче, карта не выдана</a:t>
            </a:r>
          </a:p>
          <a:p>
            <a:r>
              <a:rPr lang="en-US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9</a:t>
            </a:r>
            <a:r>
              <a:rPr lang="ru-RU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 - предсказана выдача, на самом деле отказ в выдаче</a:t>
            </a:r>
          </a:p>
          <a:p>
            <a:r>
              <a:rPr lang="en-US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ru-RU" sz="1100" b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 - предсказан отказ, на самом деле карта выдана</a:t>
            </a:r>
          </a:p>
          <a:p>
            <a:pPr marL="0" indent="0">
              <a:buNone/>
            </a:pPr>
            <a:r>
              <a:rPr lang="ru-RU" sz="1100" dirty="0">
                <a:solidFill>
                  <a:srgbClr val="C00000"/>
                </a:solidFill>
                <a:latin typeface="Courier New" panose="02070309020205020404" pitchFamily="49" charset="0"/>
              </a:rPr>
              <a:t>Итого 1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</a:rPr>
              <a:t>73</a:t>
            </a:r>
            <a:r>
              <a:rPr lang="ru-RU" sz="1100" dirty="0">
                <a:solidFill>
                  <a:srgbClr val="C00000"/>
                </a:solidFill>
                <a:latin typeface="Courier New" panose="02070309020205020404" pitchFamily="49" charset="0"/>
              </a:rPr>
              <a:t> правильно предсказанных значений</a:t>
            </a:r>
            <a:endParaRPr lang="ru-RU" sz="1100" b="0" dirty="0">
              <a:solidFill>
                <a:srgbClr val="C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/>
              <a:t> </a:t>
            </a:r>
            <a:endParaRPr lang="ru-RU" sz="1000" dirty="0"/>
          </a:p>
          <a:p>
            <a:endParaRPr lang="ru-RU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3253CD-ED79-100B-82F4-DDD77FFC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0521"/>
            <a:ext cx="4690618" cy="40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0601776F-918A-B172-F1D0-441DA4359DEA}"/>
              </a:ext>
            </a:extLst>
          </p:cNvPr>
          <p:cNvSpPr/>
          <p:nvPr/>
        </p:nvSpPr>
        <p:spPr>
          <a:xfrm rot="234927">
            <a:off x="812971" y="1207100"/>
            <a:ext cx="4645556" cy="8187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E71877D-5117-5D78-8CD8-28291357D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34028"/>
              </p:ext>
            </p:extLst>
          </p:nvPr>
        </p:nvGraphicFramePr>
        <p:xfrm>
          <a:off x="1232696" y="2172099"/>
          <a:ext cx="4248362" cy="146304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2124181">
                  <a:extLst>
                    <a:ext uri="{9D8B030D-6E8A-4147-A177-3AD203B41FA5}">
                      <a16:colId xmlns:a16="http://schemas.microsoft.com/office/drawing/2014/main" val="2487024214"/>
                    </a:ext>
                  </a:extLst>
                </a:gridCol>
                <a:gridCol w="2124181">
                  <a:extLst>
                    <a:ext uri="{9D8B030D-6E8A-4147-A177-3AD203B41FA5}">
                      <a16:colId xmlns:a16="http://schemas.microsoft.com/office/drawing/2014/main" val="8006244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0.8357487922705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071901"/>
                  </a:ext>
                </a:extLst>
              </a:tr>
              <a:tr h="311209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0.8355647573038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07771"/>
                  </a:ext>
                </a:extLst>
              </a:tr>
              <a:tr h="311209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0.8454488314745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03010"/>
                  </a:ext>
                </a:extLst>
              </a:tr>
              <a:tr h="311209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0.8357487922705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401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93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890" y="1262446"/>
            <a:ext cx="5377406" cy="25500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rgbClr val="23380B"/>
                </a:solidFill>
              </a:rPr>
              <a:t>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53_TF10081922_Win32" id="{29441606-BB2C-42EE-8F91-A2D432901328}" vid="{AC23407B-E7D9-40A2-8B32-5AFBAD60C09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{7889EE4C-86CB-4B9F-90C1-D0F70A284942}tf10081922_win32</Template>
  <TotalTime>67</TotalTime>
  <Words>375</Words>
  <Application>Microsoft Office PowerPoint</Application>
  <PresentationFormat>Широкоэкранный</PresentationFormat>
  <Paragraphs>82</Paragraphs>
  <Slides>11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Courier New</vt:lpstr>
      <vt:lpstr>Roboto</vt:lpstr>
      <vt:lpstr>Tisa Offc Serif Pro</vt:lpstr>
      <vt:lpstr>Wingdings</vt:lpstr>
      <vt:lpstr>Пользовательская</vt:lpstr>
      <vt:lpstr>Построение предсказательной модели на основе датасета Credit Approval</vt:lpstr>
      <vt:lpstr>Основная задача – классифицировать заявки на получение кредитных карт</vt:lpstr>
      <vt:lpstr>Препроцессинг</vt:lpstr>
      <vt:lpstr>Презентация PowerPoint</vt:lpstr>
      <vt:lpstr>Задача Классификации</vt:lpstr>
      <vt:lpstr>KNN</vt:lpstr>
      <vt:lpstr>Презентация PowerPoint</vt:lpstr>
      <vt:lpstr>Презентация PowerPoint</vt:lpstr>
      <vt:lpstr>Кластеризация</vt:lpstr>
      <vt:lpstr>Метод К-means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предсказательной модели на основе датасета Credit Approval</dc:title>
  <dc:creator>Гринина Юлия Андреевна</dc:creator>
  <cp:lastModifiedBy>Гринина Юлия Андреевна</cp:lastModifiedBy>
  <cp:revision>2</cp:revision>
  <dcterms:created xsi:type="dcterms:W3CDTF">2024-03-14T22:45:19Z</dcterms:created>
  <dcterms:modified xsi:type="dcterms:W3CDTF">2024-10-24T10:37:42Z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